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Inter"/>
      <p:regular r:id="rId28"/>
      <p:bold r:id="rId29"/>
    </p:embeddedFont>
    <p:embeddedFont>
      <p:font typeface="Montserrat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Inter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0e9bc996b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d0e9bc996b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0e9bc996b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d0e9bc996b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d0e9bc996b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d0e9bc996b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0e9bc996b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d0e9bc996b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0e9bc996b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d0e9bc996b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d0e9bc996b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d0e9bc996b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0e9bc996b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0e9bc996b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0e9bc996b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d0e9bc996b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0e9bc996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d0e9bc996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0e9bc996b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0e9bc996b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d0e9bc996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d0e9bc996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d0e9bc996b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d0e9bc996b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d0e9bc996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d0e9bc996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d0e9bc996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d0e9bc996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0e9bc996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d0e9bc996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0e9bc996b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d0e9bc996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0e9bc996b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d0e9bc996b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hat.fhir.org/#narrow/stream/179166-implementers/topic/Data.20Absent.20Reason.20.26.20security.20labels.20confidentiality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health-samurai.io/aidbox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Montserrat"/>
                <a:ea typeface="Montserrat"/>
                <a:cs typeface="Montserrat"/>
                <a:sym typeface="Montserrat"/>
              </a:rPr>
              <a:t>Label-based Access Control </a:t>
            </a:r>
            <a:endParaRPr b="1"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Mike Kulakov, Aidbox FHIR platform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What about elements of a resource?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/>
        </p:nvSpPr>
        <p:spPr>
          <a:xfrm>
            <a:off x="1394325" y="1924300"/>
            <a:ext cx="504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3" name="Google Shape;113;p23"/>
          <p:cNvSpPr txBox="1"/>
          <p:nvPr/>
        </p:nvSpPr>
        <p:spPr>
          <a:xfrm>
            <a:off x="1031225" y="1343825"/>
            <a:ext cx="65808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Что я ищу и что нахожу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224" y="0"/>
            <a:ext cx="75035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Add PROCESSINLINELABEL to resource meta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Inter"/>
                <a:ea typeface="Inter"/>
                <a:cs typeface="Inter"/>
                <a:sym typeface="Inter"/>
              </a:rPr>
              <a:t>Security label on resource element via an extension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Inline security labels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75" y="105625"/>
            <a:ext cx="5413076" cy="49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3900" y="417325"/>
            <a:ext cx="5296579" cy="404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/>
        </p:nvSpPr>
        <p:spPr>
          <a:xfrm>
            <a:off x="1727000" y="1876825"/>
            <a:ext cx="54063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3" name="Google Shape;13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Medical Safety vs Data Leakage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Use-case dependent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Organizations must weigh the risk of compromising medical safety against the benefits of enhanced privacy.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The disclosure of data absence can sometimes be a data leak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Сomplications of not revealing data access denials which might be interpreted as data not existing.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Nice discussion on FHIR Chat </a:t>
            </a:r>
            <a:r>
              <a:rPr lang="en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here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/>
        </p:nvSpPr>
        <p:spPr>
          <a:xfrm>
            <a:off x="1727000" y="1876825"/>
            <a:ext cx="54063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0" name="Google Shape;14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Privacy vs Conformance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What happens if we mask a required element in FHIR resource? It will be non-conformant.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/>
        </p:nvSpPr>
        <p:spPr>
          <a:xfrm>
            <a:off x="1727000" y="1876825"/>
            <a:ext cx="54063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Aidbox: current state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-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Security_labels_enabled: If a resource has no security label it is not available via API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-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Explicit security labels from external </a:t>
            </a: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Security Labeling Service (SLS)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-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Strip security labels mode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/>
        </p:nvSpPr>
        <p:spPr>
          <a:xfrm>
            <a:off x="1727000" y="1876825"/>
            <a:ext cx="54063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4" name="Google Shape;15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Aidbox: next steps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-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Rules for </a:t>
            </a: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labelling</a:t>
            </a: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and access control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-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SLS to apply labels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-"/>
            </a:pPr>
            <a:r>
              <a:rPr lang="en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More DS4P cases. Talk to us about your challenges!</a:t>
            </a:r>
            <a:endParaRPr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/>
        </p:nvSpPr>
        <p:spPr>
          <a:xfrm>
            <a:off x="1727000" y="1876825"/>
            <a:ext cx="5406300" cy="1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1" name="Google Shape;161;p30"/>
          <p:cNvSpPr txBox="1"/>
          <p:nvPr/>
        </p:nvSpPr>
        <p:spPr>
          <a:xfrm>
            <a:off x="824475" y="558175"/>
            <a:ext cx="7632000" cy="3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solidFill>
                  <a:schemeClr val="dk2"/>
                </a:solidFill>
              </a:rPr>
            </a:b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</p:txBody>
      </p:sp>
      <p:sp>
        <p:nvSpPr>
          <p:cNvPr id="162" name="Google Shape;162;p30"/>
          <p:cNvSpPr txBox="1"/>
          <p:nvPr/>
        </p:nvSpPr>
        <p:spPr>
          <a:xfrm>
            <a:off x="509050" y="492375"/>
            <a:ext cx="8201700" cy="4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3" name="Google Shape;163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Thank you!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Aidbox: </a:t>
            </a:r>
            <a:r>
              <a:rPr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https://www.health-samurai.io/aidbox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5018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How do we handle access to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confidential and sensitive data in Aidbox?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FHIR Security Labels?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6450" y="1613950"/>
            <a:ext cx="6017300" cy="292932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/>
        </p:nvSpPr>
        <p:spPr>
          <a:xfrm>
            <a:off x="545550" y="676375"/>
            <a:ext cx="78537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 security label is a concept attached to a resource or bundle that provides specific security metadata about the information it is fixed to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Access Control on Security Labels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100" y="1066725"/>
            <a:ext cx="7702748" cy="391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44">
                <a:latin typeface="Montserrat"/>
                <a:ea typeface="Montserrat"/>
                <a:cs typeface="Montserrat"/>
                <a:sym typeface="Montserrat"/>
              </a:rPr>
              <a:t>Confidentiality codes </a:t>
            </a:r>
            <a:r>
              <a:rPr lang="en" sz="1800">
                <a:highlight>
                  <a:schemeClr val="lt1"/>
                </a:highlight>
              </a:rPr>
              <a:t>https://terminology.hl7.org/ValueSet-v3-Confidentiality.html</a:t>
            </a:r>
            <a:endParaRPr/>
          </a:p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The </a:t>
            </a: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Confidentiality classifications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 describe the sensitivity of the information.</a:t>
            </a:r>
            <a:br>
              <a:rPr lang="en">
                <a:solidFill>
                  <a:schemeClr val="dk1"/>
                </a:solidFill>
                <a:highlight>
                  <a:schemeClr val="lt1"/>
                </a:highlight>
              </a:rPr>
            </a:br>
            <a:br>
              <a:rPr lang="en">
                <a:solidFill>
                  <a:schemeClr val="dk1"/>
                </a:solidFill>
                <a:highlight>
                  <a:schemeClr val="lt1"/>
                </a:highlight>
              </a:rPr>
            </a:b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U (unrestricted)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L (low)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: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M (moderate)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N (Normal)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R (Restricted)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V (Very Restricted)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878" y="1905450"/>
            <a:ext cx="3368125" cy="266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Can we be more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granular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 and non-hierarchical?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25" y="1135500"/>
            <a:ext cx="8265073" cy="347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1394325" y="1924300"/>
            <a:ext cx="504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 b="58060" l="0" r="49839" t="0"/>
          <a:stretch/>
        </p:blipFill>
        <p:spPr>
          <a:xfrm>
            <a:off x="422450" y="157525"/>
            <a:ext cx="5742828" cy="24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/>
          <p:cNvPicPr preferRelativeResize="0"/>
          <p:nvPr/>
        </p:nvPicPr>
        <p:blipFill rotWithShape="1">
          <a:blip r:embed="rId3">
            <a:alphaModFix/>
          </a:blip>
          <a:srcRect b="53778" l="51330" r="1399" t="4282"/>
          <a:stretch/>
        </p:blipFill>
        <p:spPr>
          <a:xfrm>
            <a:off x="2901625" y="2295000"/>
            <a:ext cx="5411927" cy="24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